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orbe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6EE"/>
          </a:solidFill>
        </a:fill>
      </a:tcStyle>
    </a:wholeTbl>
    <a:band2H>
      <a:tcTxStyle/>
      <a:tcStyle>
        <a:tcBdr/>
        <a:fill>
          <a:solidFill>
            <a:srgbClr val="E8F3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7CB"/>
          </a:solidFill>
        </a:fill>
      </a:tcStyle>
    </a:wholeTbl>
    <a:band2H>
      <a:tcTxStyle/>
      <a:tcStyle>
        <a:tcBdr/>
        <a:fill>
          <a:solidFill>
            <a:srgbClr val="EEF3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FCCCD"/>
          </a:solidFill>
        </a:fill>
      </a:tcStyle>
    </a:wholeTbl>
    <a:band2H>
      <a:tcTxStyle/>
      <a:tcStyle>
        <a:tcBdr/>
        <a:fill>
          <a:solidFill>
            <a:srgbClr val="F7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orbel"/>
      </a:defRPr>
    </a:lvl1pPr>
    <a:lvl2pPr indent="228600" defTabSz="457200" latinLnBrk="0">
      <a:defRPr sz="1200">
        <a:latin typeface="+mn-lt"/>
        <a:ea typeface="+mn-ea"/>
        <a:cs typeface="+mn-cs"/>
        <a:sym typeface="Corbel"/>
      </a:defRPr>
    </a:lvl2pPr>
    <a:lvl3pPr indent="457200" defTabSz="457200" latinLnBrk="0">
      <a:defRPr sz="1200">
        <a:latin typeface="+mn-lt"/>
        <a:ea typeface="+mn-ea"/>
        <a:cs typeface="+mn-cs"/>
        <a:sym typeface="Corbel"/>
      </a:defRPr>
    </a:lvl3pPr>
    <a:lvl4pPr indent="685800" defTabSz="457200" latinLnBrk="0">
      <a:defRPr sz="1200">
        <a:latin typeface="+mn-lt"/>
        <a:ea typeface="+mn-ea"/>
        <a:cs typeface="+mn-cs"/>
        <a:sym typeface="Corbel"/>
      </a:defRPr>
    </a:lvl4pPr>
    <a:lvl5pPr indent="914400" defTabSz="457200" latinLnBrk="0">
      <a:defRPr sz="1200">
        <a:latin typeface="+mn-lt"/>
        <a:ea typeface="+mn-ea"/>
        <a:cs typeface="+mn-cs"/>
        <a:sym typeface="Corbel"/>
      </a:defRPr>
    </a:lvl5pPr>
    <a:lvl6pPr indent="1143000" defTabSz="457200" latinLnBrk="0">
      <a:defRPr sz="1200">
        <a:latin typeface="+mn-lt"/>
        <a:ea typeface="+mn-ea"/>
        <a:cs typeface="+mn-cs"/>
        <a:sym typeface="Corbel"/>
      </a:defRPr>
    </a:lvl6pPr>
    <a:lvl7pPr indent="1371600" defTabSz="457200" latinLnBrk="0">
      <a:defRPr sz="1200">
        <a:latin typeface="+mn-lt"/>
        <a:ea typeface="+mn-ea"/>
        <a:cs typeface="+mn-cs"/>
        <a:sym typeface="Corbel"/>
      </a:defRPr>
    </a:lvl7pPr>
    <a:lvl8pPr indent="1600200" defTabSz="457200" latinLnBrk="0">
      <a:defRPr sz="1200">
        <a:latin typeface="+mn-lt"/>
        <a:ea typeface="+mn-ea"/>
        <a:cs typeface="+mn-cs"/>
        <a:sym typeface="Corbel"/>
      </a:defRPr>
    </a:lvl8pPr>
    <a:lvl9pPr indent="1828800" defTabSz="457200" latinLnBrk="0">
      <a:defRPr sz="1200">
        <a:latin typeface="+mn-lt"/>
        <a:ea typeface="+mn-ea"/>
        <a:cs typeface="+mn-cs"/>
        <a:sym typeface="Corbe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761998"/>
            <a:ext cx="9141619" cy="533400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9270262" y="761998"/>
            <a:ext cx="2925319" cy="5334003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069847" y="1298447"/>
            <a:ext cx="7315201" cy="3255266"/>
          </a:xfrm>
          <a:prstGeom prst="rect">
            <a:avLst/>
          </a:prstGeom>
        </p:spPr>
        <p:txBody>
          <a:bodyPr anchor="b"/>
          <a:lstStyle>
            <a:lvl1pPr>
              <a:defRPr sz="5900" spc="-100"/>
            </a:lvl1pPr>
          </a:lstStyle>
          <a:p>
            <a: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100015" y="4670245"/>
            <a:ext cx="7315201" cy="914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200">
                <a:solidFill>
                  <a:srgbClr val="D9F1F6"/>
                </a:solidFill>
              </a:defRPr>
            </a:lvl1pPr>
            <a:lvl2pPr marL="0" indent="457200">
              <a:buClrTx/>
              <a:buSzTx/>
              <a:buFontTx/>
              <a:buNone/>
              <a:defRPr sz="2200">
                <a:solidFill>
                  <a:srgbClr val="D9F1F6"/>
                </a:solidFill>
              </a:defRPr>
            </a:lvl2pPr>
            <a:lvl3pPr marL="0" indent="914400">
              <a:buClrTx/>
              <a:buSzTx/>
              <a:buFontTx/>
              <a:buNone/>
              <a:defRPr sz="2200">
                <a:solidFill>
                  <a:srgbClr val="D9F1F6"/>
                </a:solidFill>
              </a:defRPr>
            </a:lvl3pPr>
            <a:lvl4pPr marL="0" indent="1371600">
              <a:buClrTx/>
              <a:buSzTx/>
              <a:buFontTx/>
              <a:buNone/>
              <a:defRPr sz="2200">
                <a:solidFill>
                  <a:srgbClr val="D9F1F6"/>
                </a:solidFill>
              </a:defRPr>
            </a:lvl4pPr>
            <a:lvl5pPr marL="0" indent="1828800">
              <a:buClrTx/>
              <a:buSzTx/>
              <a:buFontTx/>
              <a:buNone/>
              <a:defRPr sz="2200">
                <a:solidFill>
                  <a:srgbClr val="D9F1F6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1" cy="5120641"/>
          </a:xfrm>
          <a:prstGeom prst="rect">
            <a:avLst/>
          </a:prstGeom>
        </p:spPr>
        <p:txBody>
          <a:bodyPr anchor="t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381000" y="990600"/>
            <a:ext cx="2819400" cy="4953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3867911" y="868680"/>
            <a:ext cx="7315201" cy="5120641"/>
          </a:xfrm>
          <a:prstGeom prst="rect">
            <a:avLst/>
          </a:prstGeom>
        </p:spPr>
        <p:txBody>
          <a:bodyPr anchor="t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3" name="Shape 23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1" cy="5120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3867911" y="1298447"/>
            <a:ext cx="7315201" cy="3255266"/>
          </a:xfrm>
          <a:prstGeom prst="rect">
            <a:avLst/>
          </a:prstGeom>
        </p:spPr>
        <p:txBody>
          <a:bodyPr anchor="b"/>
          <a:lstStyle>
            <a:lvl1pPr>
              <a:defRPr sz="5900" spc="-100">
                <a:solidFill>
                  <a:srgbClr val="59595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3886200" y="4672584"/>
            <a:ext cx="7315200" cy="914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200"/>
            </a:lvl1pPr>
            <a:lvl2pPr marL="0" indent="457200">
              <a:buClrTx/>
              <a:buSzTx/>
              <a:buFontTx/>
              <a:buNone/>
              <a:defRPr sz="2200"/>
            </a:lvl2pPr>
            <a:lvl3pPr marL="0" indent="914400">
              <a:buClrTx/>
              <a:buSzTx/>
              <a:buFontTx/>
              <a:buNone/>
              <a:defRPr sz="2200"/>
            </a:lvl3pPr>
            <a:lvl4pPr marL="0" indent="1371600">
              <a:buClrTx/>
              <a:buSzTx/>
              <a:buFontTx/>
              <a:buNone/>
              <a:defRPr sz="2200"/>
            </a:lvl4pPr>
            <a:lvl5pPr marL="0" indent="1828800">
              <a:buClrTx/>
              <a:buSzTx/>
              <a:buFontTx/>
              <a:buNone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5" name="Shape 45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half" idx="1"/>
          </p:nvPr>
        </p:nvSpPr>
        <p:spPr>
          <a:xfrm>
            <a:off x="3867911" y="868680"/>
            <a:ext cx="3474722" cy="5120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xfrm>
            <a:off x="3867911" y="1023585"/>
            <a:ext cx="3474722" cy="80772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FontTx/>
              <a:buNone/>
            </a:lvl1pPr>
            <a:lvl2pPr marL="0" indent="457200">
              <a:spcBef>
                <a:spcPts val="0"/>
              </a:spcBef>
              <a:buClrTx/>
              <a:buSzTx/>
              <a:buFontTx/>
              <a:buNone/>
            </a:lvl2pPr>
            <a:lvl3pPr marL="0" indent="914400">
              <a:spcBef>
                <a:spcPts val="0"/>
              </a:spcBef>
              <a:buClrTx/>
              <a:buSzTx/>
              <a:buFontTx/>
              <a:buNone/>
            </a:lvl3pPr>
            <a:lvl4pPr marL="0" indent="1371600">
              <a:spcBef>
                <a:spcPts val="0"/>
              </a:spcBef>
              <a:buClrTx/>
              <a:buSzTx/>
              <a:buFontTx/>
              <a:buNone/>
            </a:lvl4pPr>
            <a:lvl5pPr marL="0" indent="1828800">
              <a:spcBef>
                <a:spcPts val="0"/>
              </a:spcBef>
              <a:buClrTx/>
              <a:buSzTx/>
              <a:buFont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3"/>
          </p:nvPr>
        </p:nvSpPr>
        <p:spPr>
          <a:xfrm>
            <a:off x="7818463" y="1023585"/>
            <a:ext cx="3474721" cy="813172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0"/>
              </a:spcBef>
              <a:buClrTx/>
              <a:buSzTx/>
              <a:buFontTx/>
              <a:buNone/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5" name="Shape 85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256031" y="1143000"/>
            <a:ext cx="2834641" cy="237744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3867911" y="868680"/>
            <a:ext cx="7315201" cy="5120641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sz="quarter" idx="13"/>
          </p:nvPr>
        </p:nvSpPr>
        <p:spPr>
          <a:xfrm>
            <a:off x="256032" y="3494175"/>
            <a:ext cx="2834640" cy="2321991"/>
          </a:xfrm>
          <a:prstGeom prst="rect">
            <a:avLst/>
          </a:prstGeom>
        </p:spPr>
        <p:txBody>
          <a:bodyPr anchor="t"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 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758951"/>
            <a:ext cx="3443591" cy="533095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11815864" y="758951"/>
            <a:ext cx="384049" cy="5330954"/>
          </a:xfrm>
          <a:prstGeom prst="rect">
            <a:avLst/>
          </a:prstGeom>
          <a:solidFill>
            <a:srgbClr val="C8C8C8">
              <a:alpha val="49804"/>
            </a:srgbClr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256031" y="1143000"/>
            <a:ext cx="2834641" cy="237744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pic" idx="13"/>
          </p:nvPr>
        </p:nvSpPr>
        <p:spPr>
          <a:xfrm>
            <a:off x="3570644" y="767419"/>
            <a:ext cx="8115231" cy="5330953"/>
          </a:xfrm>
          <a:prstGeom prst="rect">
            <a:avLst/>
          </a:prstGeom>
        </p:spPr>
        <p:txBody>
          <a:bodyPr lIns="91439" rIns="91439" anchor="t">
            <a:noAutofit/>
          </a:bodyPr>
          <a:lstStyle/>
          <a:p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256031" y="3493008"/>
            <a:ext cx="2834641" cy="2322577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1pPr>
            <a:lvl2pPr marL="0" indent="45720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2pPr>
            <a:lvl3pPr marL="0" indent="91440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3pPr>
            <a:lvl4pPr marL="0" indent="137160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4pPr>
            <a:lvl5pPr marL="0" indent="1828800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09600" y="224821"/>
            <a:ext cx="10972800" cy="1242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09600" y="1467453"/>
            <a:ext cx="10972800" cy="479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11908521" y="6404292"/>
            <a:ext cx="25654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-6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Corbel"/>
        </a:defRPr>
      </a:lvl9pPr>
    </p:titleStyle>
    <p:bodyStyle>
      <a:lvl1pPr marL="182879" marR="0" indent="-18287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1pPr>
      <a:lvl2pPr marL="706119" marR="0" indent="-2032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2pPr>
      <a:lvl3pPr marL="1188719" marR="0" indent="-2286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3pPr>
      <a:lvl4pPr marL="1678577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4pPr>
      <a:lvl5pPr marL="2135777" marR="0" indent="-26125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5pPr>
      <a:lvl6pPr marL="26125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6pPr>
      <a:lvl7pPr marL="30697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7pPr>
      <a:lvl8pPr marL="35269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8pPr>
      <a:lvl9pPr marL="3984171" marR="0" indent="-326571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chemeClr val="accent1"/>
        </a:buClr>
        <a:buSzPct val="100000"/>
        <a:buFont typeface="Wingdings 2"/>
        <a:buChar char="●"/>
        <a:tabLst/>
        <a:defRPr sz="2000" b="0" i="0" u="none" strike="noStrike" cap="none" spc="0" baseline="0">
          <a:ln>
            <a:noFill/>
          </a:ln>
          <a:solidFill>
            <a:srgbClr val="595959"/>
          </a:solidFill>
          <a:uFillTx/>
          <a:latin typeface="+mn-lt"/>
          <a:ea typeface="+mn-ea"/>
          <a:cs typeface="+mn-cs"/>
          <a:sym typeface="Corbe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Buikukai Switzerland</a:t>
            </a:r>
          </a:p>
        </p:txBody>
      </p:sp>
      <p:pic>
        <p:nvPicPr>
          <p:cNvPr id="133" name="image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53174" y="881548"/>
            <a:ext cx="2466976" cy="1847851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Let us introduce ourselves………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Index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3869268" y="864107"/>
            <a:ext cx="7315201" cy="5120642"/>
          </a:xfrm>
          <a:prstGeom prst="rect">
            <a:avLst/>
          </a:prstGeom>
        </p:spPr>
        <p:txBody>
          <a:bodyPr/>
          <a:lstStyle/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Committee</a:t>
            </a:r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Objectives</a:t>
            </a:r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Model</a:t>
            </a:r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Questions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/>
          <a:p>
            <a:pPr algn="ctr">
              <a:defRPr spc="-100">
                <a:latin typeface="Arial"/>
                <a:ea typeface="Arial"/>
                <a:cs typeface="Arial"/>
                <a:sym typeface="Arial"/>
              </a:defRPr>
            </a:pPr>
            <a:br/>
            <a:r>
              <a:t>Buikukai Switzerland</a:t>
            </a:r>
          </a:p>
          <a:p>
            <a:pPr algn="ctr"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Committee</a:t>
            </a:r>
          </a:p>
        </p:txBody>
      </p:sp>
      <p:grpSp>
        <p:nvGrpSpPr>
          <p:cNvPr id="142" name="Group 142"/>
          <p:cNvGrpSpPr/>
          <p:nvPr/>
        </p:nvGrpSpPr>
        <p:grpSpPr>
          <a:xfrm>
            <a:off x="5788924" y="1269241"/>
            <a:ext cx="2784144" cy="996287"/>
            <a:chOff x="0" y="0"/>
            <a:chExt cx="2784143" cy="996286"/>
          </a:xfrm>
        </p:grpSpPr>
        <p:sp>
          <p:nvSpPr>
            <p:cNvPr id="140" name="Shape 140"/>
            <p:cNvSpPr/>
            <p:nvPr/>
          </p:nvSpPr>
          <p:spPr>
            <a:xfrm>
              <a:off x="0" y="0"/>
              <a:ext cx="2784144" cy="99628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48634" y="322812"/>
              <a:ext cx="2686875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President</a:t>
              </a:r>
            </a:p>
          </p:txBody>
        </p:sp>
      </p:grpSp>
      <p:grpSp>
        <p:nvGrpSpPr>
          <p:cNvPr id="145" name="Group 145"/>
          <p:cNvGrpSpPr/>
          <p:nvPr/>
        </p:nvGrpSpPr>
        <p:grpSpPr>
          <a:xfrm>
            <a:off x="9332794" y="2692554"/>
            <a:ext cx="1856096" cy="859810"/>
            <a:chOff x="0" y="0"/>
            <a:chExt cx="1856095" cy="859808"/>
          </a:xfrm>
        </p:grpSpPr>
        <p:sp>
          <p:nvSpPr>
            <p:cNvPr id="143" name="Shape 143"/>
            <p:cNvSpPr/>
            <p:nvPr/>
          </p:nvSpPr>
          <p:spPr>
            <a:xfrm>
              <a:off x="0" y="0"/>
              <a:ext cx="185609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41972" y="257183"/>
              <a:ext cx="1772151" cy="34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Vice- President</a:t>
              </a:r>
            </a:p>
          </p:txBody>
        </p:sp>
      </p:grpSp>
      <p:grpSp>
        <p:nvGrpSpPr>
          <p:cNvPr id="148" name="Group 148"/>
          <p:cNvGrpSpPr/>
          <p:nvPr/>
        </p:nvGrpSpPr>
        <p:grpSpPr>
          <a:xfrm>
            <a:off x="3948751" y="4592466"/>
            <a:ext cx="1856097" cy="859810"/>
            <a:chOff x="0" y="0"/>
            <a:chExt cx="1856095" cy="859808"/>
          </a:xfrm>
        </p:grpSpPr>
        <p:sp>
          <p:nvSpPr>
            <p:cNvPr id="146" name="Shape 146"/>
            <p:cNvSpPr/>
            <p:nvPr/>
          </p:nvSpPr>
          <p:spPr>
            <a:xfrm>
              <a:off x="0" y="0"/>
              <a:ext cx="185609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41972" y="257183"/>
              <a:ext cx="1772151" cy="34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Accounts</a:t>
              </a: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6268870" y="4592466"/>
            <a:ext cx="1856096" cy="859810"/>
            <a:chOff x="0" y="0"/>
            <a:chExt cx="1856095" cy="859808"/>
          </a:xfrm>
        </p:grpSpPr>
        <p:sp>
          <p:nvSpPr>
            <p:cNvPr id="149" name="Shape 149"/>
            <p:cNvSpPr/>
            <p:nvPr/>
          </p:nvSpPr>
          <p:spPr>
            <a:xfrm>
              <a:off x="0" y="0"/>
              <a:ext cx="185609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41972" y="257183"/>
              <a:ext cx="1772151" cy="34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Secretary</a:t>
              </a:r>
            </a:p>
          </p:txBody>
        </p:sp>
      </p:grpSp>
      <p:grpSp>
        <p:nvGrpSpPr>
          <p:cNvPr id="154" name="Group 154"/>
          <p:cNvGrpSpPr/>
          <p:nvPr/>
        </p:nvGrpSpPr>
        <p:grpSpPr>
          <a:xfrm>
            <a:off x="8816451" y="4468650"/>
            <a:ext cx="1856096" cy="1107441"/>
            <a:chOff x="0" y="-123815"/>
            <a:chExt cx="1856095" cy="1107439"/>
          </a:xfrm>
        </p:grpSpPr>
        <p:sp>
          <p:nvSpPr>
            <p:cNvPr id="152" name="Shape 152"/>
            <p:cNvSpPr/>
            <p:nvPr/>
          </p:nvSpPr>
          <p:spPr>
            <a:xfrm>
              <a:off x="0" y="0"/>
              <a:ext cx="185609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1972" y="-123817"/>
              <a:ext cx="1772151" cy="1107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Committee Member</a:t>
              </a:r>
            </a:p>
          </p:txBody>
        </p:sp>
      </p:grpSp>
      <p:sp>
        <p:nvSpPr>
          <p:cNvPr id="155" name="Shape 155"/>
          <p:cNvSpPr/>
          <p:nvPr/>
        </p:nvSpPr>
        <p:spPr>
          <a:xfrm>
            <a:off x="7194645" y="2265528"/>
            <a:ext cx="1" cy="1964117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4860876" y="4229644"/>
            <a:ext cx="4883622" cy="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4876799" y="4229644"/>
            <a:ext cx="1" cy="362823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8" name="Shape 158"/>
          <p:cNvSpPr/>
          <p:nvPr/>
        </p:nvSpPr>
        <p:spPr>
          <a:xfrm flipV="1">
            <a:off x="7196918" y="4229645"/>
            <a:ext cx="1" cy="362822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9" name="Shape 159"/>
          <p:cNvSpPr/>
          <p:nvPr/>
        </p:nvSpPr>
        <p:spPr>
          <a:xfrm flipV="1">
            <a:off x="9744498" y="4229645"/>
            <a:ext cx="1" cy="362822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0" name="Shape 160"/>
          <p:cNvSpPr/>
          <p:nvPr/>
        </p:nvSpPr>
        <p:spPr>
          <a:xfrm flipH="1" flipV="1">
            <a:off x="7180995" y="3122458"/>
            <a:ext cx="2151800" cy="2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/>
          <a:p>
            <a:pPr algn="ctr">
              <a:defRPr spc="-100">
                <a:latin typeface="Arial"/>
                <a:ea typeface="Arial"/>
                <a:cs typeface="Arial"/>
                <a:sym typeface="Arial"/>
              </a:defRPr>
            </a:pPr>
            <a:br/>
            <a:r>
              <a:t>Buikukai Switzerland</a:t>
            </a:r>
          </a:p>
          <a:p>
            <a:pPr algn="ctr">
              <a:defRPr spc="-100">
                <a:latin typeface="Arial"/>
                <a:ea typeface="Arial"/>
                <a:cs typeface="Arial"/>
                <a:sym typeface="Arial"/>
              </a:defRPr>
            </a:pPr>
            <a:r>
              <a:t>Committee</a:t>
            </a:r>
          </a:p>
        </p:txBody>
      </p:sp>
      <p:grpSp>
        <p:nvGrpSpPr>
          <p:cNvPr id="165" name="Group 165"/>
          <p:cNvGrpSpPr/>
          <p:nvPr/>
        </p:nvGrpSpPr>
        <p:grpSpPr>
          <a:xfrm>
            <a:off x="3675791" y="4592466"/>
            <a:ext cx="2183646" cy="859810"/>
            <a:chOff x="0" y="0"/>
            <a:chExt cx="2183645" cy="859808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218364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41971" y="130183"/>
              <a:ext cx="2099703" cy="599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Patrick Vogel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Aikido Nipon Bern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6091447" y="4592466"/>
            <a:ext cx="2183646" cy="859810"/>
            <a:chOff x="0" y="0"/>
            <a:chExt cx="2183645" cy="859808"/>
          </a:xfrm>
        </p:grpSpPr>
        <p:sp>
          <p:nvSpPr>
            <p:cNvPr id="166" name="Shape 166"/>
            <p:cNvSpPr/>
            <p:nvPr/>
          </p:nvSpPr>
          <p:spPr>
            <a:xfrm>
              <a:off x="0" y="0"/>
              <a:ext cx="2183646" cy="859809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0795" cap="flat">
              <a:solidFill>
                <a:srgbClr val="2F889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41971" y="130183"/>
              <a:ext cx="2099703" cy="599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Geraldine Meftah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Aikido Nipon Bern</a:t>
              </a:r>
            </a:p>
          </p:txBody>
        </p:sp>
      </p:grpSp>
      <p:sp>
        <p:nvSpPr>
          <p:cNvPr id="172" name="Shape 172"/>
          <p:cNvSpPr/>
          <p:nvPr/>
        </p:nvSpPr>
        <p:spPr>
          <a:xfrm>
            <a:off x="7165712" y="1808199"/>
            <a:ext cx="13650" cy="242814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4767615" y="4229644"/>
            <a:ext cx="4867700" cy="1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4767615" y="4229644"/>
            <a:ext cx="1" cy="362823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5" name="Shape 175"/>
          <p:cNvSpPr/>
          <p:nvPr/>
        </p:nvSpPr>
        <p:spPr>
          <a:xfrm flipV="1">
            <a:off x="7183270" y="4229644"/>
            <a:ext cx="1" cy="362823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6" name="Shape 176"/>
          <p:cNvSpPr/>
          <p:nvPr/>
        </p:nvSpPr>
        <p:spPr>
          <a:xfrm flipV="1">
            <a:off x="9635314" y="4229644"/>
            <a:ext cx="1" cy="362823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7" name="Shape 177"/>
          <p:cNvSpPr/>
          <p:nvPr/>
        </p:nvSpPr>
        <p:spPr>
          <a:xfrm flipH="1" flipV="1">
            <a:off x="7180995" y="3122458"/>
            <a:ext cx="2151800" cy="2"/>
          </a:xfrm>
          <a:prstGeom prst="line">
            <a:avLst/>
          </a:prstGeom>
          <a:ln>
            <a:solidFill>
              <a:schemeClr val="accent1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8" name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14676" y="2518741"/>
            <a:ext cx="1115845" cy="1207434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/>
          <p:nvPr/>
        </p:nvSpPr>
        <p:spPr>
          <a:xfrm>
            <a:off x="9370186" y="2663238"/>
            <a:ext cx="2134878" cy="8840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Sergio Fallica</a:t>
            </a:r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Aikido Regensdorf</a:t>
            </a:r>
          </a:p>
        </p:txBody>
      </p:sp>
      <p:pic>
        <p:nvPicPr>
          <p:cNvPr id="180" name="image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76132" y="824071"/>
            <a:ext cx="1609726" cy="1581151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Shape 181"/>
          <p:cNvSpPr/>
          <p:nvPr/>
        </p:nvSpPr>
        <p:spPr>
          <a:xfrm>
            <a:off x="7985858" y="1123837"/>
            <a:ext cx="2054271" cy="87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Daniel Zahnd</a:t>
            </a:r>
          </a:p>
          <a:p>
            <a:pPr algn="ctr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Aikido Nipon Bern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898" y="4592466"/>
            <a:ext cx="1102765" cy="1207434"/>
          </a:xfrm>
          <a:prstGeom prst="rect">
            <a:avLst/>
          </a:prstGeom>
        </p:spPr>
      </p:pic>
      <p:sp>
        <p:nvSpPr>
          <p:cNvPr id="26" name="Shape 179"/>
          <p:cNvSpPr/>
          <p:nvPr/>
        </p:nvSpPr>
        <p:spPr>
          <a:xfrm>
            <a:off x="9973157" y="4803468"/>
            <a:ext cx="2134878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>
                <a:solidFill>
                  <a:srgbClr val="FFFFFF"/>
                </a:solidFill>
              </a:defRPr>
            </a:pPr>
            <a:r>
              <a:rPr lang="de-CH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Santos </a:t>
            </a:r>
            <a:r>
              <a:rPr lang="de-CH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Beltram</a:t>
            </a:r>
            <a:endParaRPr lang="de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>
                <a:solidFill>
                  <a:srgbClr val="FFFFFF"/>
                </a:solidFill>
              </a:defRPr>
            </a:pPr>
            <a:r>
              <a:rPr lang="de-CH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Aikido Palette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Objectives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3850532" y="868679"/>
            <a:ext cx="7315201" cy="5120642"/>
          </a:xfrm>
          <a:prstGeom prst="rect">
            <a:avLst/>
          </a:prstGeom>
        </p:spPr>
        <p:txBody>
          <a:bodyPr/>
          <a:lstStyle/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Close cooperation with Buikukai Osaka</a:t>
            </a:r>
          </a:p>
          <a:p>
            <a:pPr marL="685800" lvl="1" indent="-182880">
              <a:spcBef>
                <a:spcPts val="2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Buikukai Osaka is one of the largest Japanese aikido associations and directly connected to the Hombu Dojo in Tokyo</a:t>
            </a:r>
            <a:endParaRPr sz="1800"/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The ability to conduct Hombu recognised Dan gradings</a:t>
            </a:r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Close and friendly cooperation with the affiliated Dojos</a:t>
            </a:r>
          </a:p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Provide training and stages</a:t>
            </a:r>
          </a:p>
          <a:p>
            <a:pPr marL="685800" lvl="1" indent="-182880">
              <a:spcBef>
                <a:spcPts val="200"/>
              </a:spcBef>
              <a:defRPr sz="2200">
                <a:latin typeface="Arial"/>
                <a:ea typeface="Arial"/>
                <a:cs typeface="Arial"/>
                <a:sym typeface="Arial"/>
              </a:defRPr>
            </a:pPr>
            <a:r>
              <a:t>Role Models: Hirokazu Kobayashi, Jiro Kimura und Kazuyasu Kamimura  </a:t>
            </a:r>
            <a:endParaRPr sz="1800"/>
          </a:p>
          <a:p>
            <a:pPr>
              <a:defRPr sz="2600" b="1">
                <a:latin typeface="Arial"/>
                <a:ea typeface="Arial"/>
                <a:cs typeface="Arial"/>
                <a:sym typeface="Arial"/>
              </a:defRPr>
            </a:pPr>
            <a:r>
              <a:t>Promote and further develop Aikido in Switzerland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Model</a:t>
            </a:r>
          </a:p>
        </p:txBody>
      </p:sp>
      <p:sp>
        <p:nvSpPr>
          <p:cNvPr id="187" name="Shape 187"/>
          <p:cNvSpPr>
            <a:spLocks noGrp="1"/>
          </p:cNvSpPr>
          <p:nvPr>
            <p:ph type="body" idx="1"/>
          </p:nvPr>
        </p:nvSpPr>
        <p:spPr>
          <a:xfrm>
            <a:off x="3869268" y="864107"/>
            <a:ext cx="7315201" cy="512064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 actively cultivate cooperation with </a:t>
            </a:r>
            <a:r>
              <a:rPr dirty="0" err="1"/>
              <a:t>Buikukai</a:t>
            </a:r>
            <a:r>
              <a:rPr dirty="0"/>
              <a:t> Osaka, the head of which is Jiro Kimura 8th Dan Shihan;</a:t>
            </a:r>
          </a:p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 maintain the values of Aikido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</a:t>
            </a:r>
            <a:r>
              <a:rPr dirty="0" err="1"/>
              <a:t>Jin</a:t>
            </a:r>
            <a:r>
              <a:rPr dirty="0"/>
              <a:t>»		Humanity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«Rei»		Respect / Etiquette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</a:t>
            </a:r>
            <a:r>
              <a:rPr dirty="0" err="1"/>
              <a:t>Yüki</a:t>
            </a:r>
            <a:r>
              <a:rPr dirty="0"/>
              <a:t>»		Courage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«Shin»		Sincerity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</a:t>
            </a:r>
            <a:r>
              <a:rPr dirty="0" err="1"/>
              <a:t>Gi</a:t>
            </a:r>
            <a:r>
              <a:rPr dirty="0"/>
              <a:t>»		Integrity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</a:t>
            </a:r>
            <a:r>
              <a:rPr dirty="0" err="1"/>
              <a:t>Chügi</a:t>
            </a:r>
            <a:r>
              <a:rPr dirty="0"/>
              <a:t>»		Loyalty</a:t>
            </a:r>
          </a:p>
          <a:p>
            <a:pPr marL="685800" lvl="1" indent="-182880">
              <a:lnSpc>
                <a:spcPct val="72000"/>
              </a:lnSpc>
              <a:spcBef>
                <a:spcPts val="200"/>
              </a:spcBef>
              <a:defRPr sz="16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«Chi»		Knowledge / Wisdom / Intelligence</a:t>
            </a:r>
          </a:p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Our teaching is needs and level-oriented;</a:t>
            </a:r>
          </a:p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 are committed to our sport and promote it both internally as well as publicly;</a:t>
            </a:r>
          </a:p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It is an </a:t>
            </a:r>
            <a:r>
              <a:rPr dirty="0" err="1"/>
              <a:t>honour</a:t>
            </a:r>
            <a:r>
              <a:rPr dirty="0"/>
              <a:t> and pleasure to accompany our members along the path of Aikido;</a:t>
            </a:r>
          </a:p>
          <a:p>
            <a:pPr>
              <a:lnSpc>
                <a:spcPct val="72000"/>
              </a:lnSpc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We offer stability, development opportunities and independence.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/>
          </p:cNvSpPr>
          <p:nvPr>
            <p:ph type="title"/>
          </p:nvPr>
        </p:nvSpPr>
        <p:spPr>
          <a:xfrm>
            <a:off x="252918" y="1123836"/>
            <a:ext cx="2947484" cy="4601185"/>
          </a:xfrm>
          <a:prstGeom prst="rect">
            <a:avLst/>
          </a:prstGeom>
        </p:spPr>
        <p:txBody>
          <a:bodyPr/>
          <a:lstStyle>
            <a:lvl1pPr>
              <a:defRPr spc="-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Questions</a:t>
            </a:r>
          </a:p>
        </p:txBody>
      </p:sp>
      <p:sp>
        <p:nvSpPr>
          <p:cNvPr id="190" name="Shape 190"/>
          <p:cNvSpPr/>
          <p:nvPr/>
        </p:nvSpPr>
        <p:spPr>
          <a:xfrm>
            <a:off x="5281683" y="1610435"/>
            <a:ext cx="1023583" cy="1343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???</a:t>
            </a:r>
          </a:p>
        </p:txBody>
      </p:sp>
      <p:sp>
        <p:nvSpPr>
          <p:cNvPr id="191" name="Shape 191"/>
          <p:cNvSpPr/>
          <p:nvPr/>
        </p:nvSpPr>
        <p:spPr>
          <a:xfrm>
            <a:off x="8245523" y="3056984"/>
            <a:ext cx="1023583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4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??</a:t>
            </a:r>
          </a:p>
        </p:txBody>
      </p:sp>
      <p:sp>
        <p:nvSpPr>
          <p:cNvPr id="192" name="Shape 192"/>
          <p:cNvSpPr/>
          <p:nvPr/>
        </p:nvSpPr>
        <p:spPr>
          <a:xfrm>
            <a:off x="4769892" y="4151079"/>
            <a:ext cx="3118515" cy="1102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7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????</a:t>
            </a:r>
          </a:p>
        </p:txBody>
      </p:sp>
      <p:sp>
        <p:nvSpPr>
          <p:cNvPr id="193" name="Shape 193"/>
          <p:cNvSpPr/>
          <p:nvPr/>
        </p:nvSpPr>
        <p:spPr>
          <a:xfrm>
            <a:off x="8757314" y="1388239"/>
            <a:ext cx="612687" cy="1102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Rahmen">
  <a:themeElements>
    <a:clrScheme name="Rahme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0000FF"/>
      </a:hlink>
      <a:folHlink>
        <a:srgbClr val="FF00FF"/>
      </a:folHlink>
    </a:clrScheme>
    <a:fontScheme name="Rahmen">
      <a:majorFont>
        <a:latin typeface="Helvetica"/>
        <a:ea typeface="Helvetica"/>
        <a:cs typeface="Helvetica"/>
      </a:majorFont>
      <a:minorFont>
        <a:latin typeface="Corbel"/>
        <a:ea typeface="Corbel"/>
        <a:cs typeface="Corbel"/>
      </a:minorFont>
    </a:fontScheme>
    <a:fmtScheme name="Rahm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Rahmen">
  <a:themeElements>
    <a:clrScheme name="Rahme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0000FF"/>
      </a:hlink>
      <a:folHlink>
        <a:srgbClr val="FF00FF"/>
      </a:folHlink>
    </a:clrScheme>
    <a:fontScheme name="Rahmen">
      <a:majorFont>
        <a:latin typeface="Helvetica"/>
        <a:ea typeface="Helvetica"/>
        <a:cs typeface="Helvetica"/>
      </a:majorFont>
      <a:minorFont>
        <a:latin typeface="Corbel"/>
        <a:ea typeface="Corbel"/>
        <a:cs typeface="Corbel"/>
      </a:minorFont>
    </a:fontScheme>
    <a:fmtScheme name="Rahm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079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54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Rahmen</vt:lpstr>
      <vt:lpstr>Buikukai Switzerland</vt:lpstr>
      <vt:lpstr>Index</vt:lpstr>
      <vt:lpstr> Buikukai Switzerland Committee</vt:lpstr>
      <vt:lpstr> Buikukai Switzerland Committee</vt:lpstr>
      <vt:lpstr>Objectives</vt:lpstr>
      <vt:lpstr>Model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Buikukai Switzerland</dc:title>
  <dc:creator>Sergio Fallica</dc:creator>
  <cp:lastModifiedBy>Sergio Fallica</cp:lastModifiedBy>
  <cp:revision>1</cp:revision>
  <dcterms:modified xsi:type="dcterms:W3CDTF">2017-05-16T13:46:37Z</dcterms:modified>
</cp:coreProperties>
</file>